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Times New Roman Bold" charset="1" panose="02030802070405020303"/>
      <p:regular r:id="rId20"/>
    </p:embeddedFont>
    <p:embeddedFont>
      <p:font typeface="Times New Roman" charset="1" panose="02030502070405020303"/>
      <p:regular r:id="rId22"/>
    </p:embeddedFont>
    <p:embeddedFont>
      <p:font typeface="TT Rounds Condensed Bold" charset="1" panose="020008060300000200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notesMasters/notesMaster1.xml" Type="http://schemas.openxmlformats.org/officeDocument/2006/relationships/notesMaster"/><Relationship Id="rId18" Target="theme/theme2.xml" Type="http://schemas.openxmlformats.org/officeDocument/2006/relationships/theme"/><Relationship Id="rId19" Target="notesSlides/notesSlide1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fonts/font22.fntdata" Type="http://schemas.openxmlformats.org/officeDocument/2006/relationships/font"/><Relationship Id="rId23" Target="notesSlides/notesSlide3.xml" Type="http://schemas.openxmlformats.org/officeDocument/2006/relationships/notesSlide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fonts/font26.fntdata" Type="http://schemas.openxmlformats.org/officeDocument/2006/relationships/font"/><Relationship Id="rId27" Target="notesSlides/notesSlide6.xml" Type="http://schemas.openxmlformats.org/officeDocument/2006/relationships/notesSlide"/><Relationship Id="rId28" Target="notesSlides/notesSlide7.xml" Type="http://schemas.openxmlformats.org/officeDocument/2006/relationships/notesSlide"/><Relationship Id="rId29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9.xml" Type="http://schemas.openxmlformats.org/officeDocument/2006/relationships/notesSlide"/><Relationship Id="rId31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bTdOxDg8.mp4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2.jpe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VAGbTdOxDg8.mp4" Type="http://schemas.openxmlformats.org/officeDocument/2006/relationships/video"/><Relationship Id="rId4" Target="../media/VAGbTdOxDg8.mp4" Type="http://schemas.microsoft.com/office/2007/relationships/media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2.jpeg" Type="http://schemas.openxmlformats.org/officeDocument/2006/relationships/image"/><Relationship Id="rId4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2.jpeg" Type="http://schemas.openxmlformats.org/officeDocument/2006/relationships/image"/><Relationship Id="rId4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20986" y="4348259"/>
            <a:ext cx="13201150" cy="300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</a:p>
          <a:p>
            <a:pPr algn="ctr">
              <a:lnSpc>
                <a:spcPts val="5940"/>
              </a:lnSpc>
            </a:pPr>
            <a:r>
              <a:rPr lang="en-US" b="true" sz="495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QUICK SEARCH: AI-POWERED SUMMARIES &amp; RECOMMENDATIONS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44543" y="494007"/>
            <a:ext cx="14998911" cy="9298986"/>
          </a:xfrm>
          <a:custGeom>
            <a:avLst/>
            <a:gdLst/>
            <a:ahLst/>
            <a:cxnLst/>
            <a:rect r="r" b="b" t="t" l="l"/>
            <a:pathLst>
              <a:path h="9298986" w="14998911">
                <a:moveTo>
                  <a:pt x="0" y="0"/>
                </a:moveTo>
                <a:lnTo>
                  <a:pt x="14998911" y="0"/>
                </a:lnTo>
                <a:lnTo>
                  <a:pt x="14998911" y="9298986"/>
                </a:lnTo>
                <a:lnTo>
                  <a:pt x="0" y="92989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134206" y="1191260"/>
            <a:ext cx="14019589" cy="876224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7311935" y="103505"/>
            <a:ext cx="4072533" cy="1087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19"/>
              </a:lnSpc>
            </a:pPr>
            <a:r>
              <a:rPr lang="en-US" sz="6300" b="true">
                <a:solidFill>
                  <a:srgbClr val="000000"/>
                </a:solidFill>
                <a:latin typeface="TT Rounds Condensed Bold"/>
                <a:ea typeface="TT Rounds Condensed Bold"/>
                <a:cs typeface="TT Rounds Condensed Bold"/>
                <a:sym typeface="TT Rounds Condensed Bold"/>
              </a:rPr>
              <a:t>Quick-Demo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52625" y="795355"/>
            <a:ext cx="15382750" cy="18763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b="true" sz="675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Team Details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63025" y="3001238"/>
            <a:ext cx="11617050" cy="667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b="true" sz="39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Branch/Section: </a:t>
            </a:r>
            <a:r>
              <a:rPr lang="en-US" sz="3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IT-A </a:t>
            </a:r>
          </a:p>
          <a:p>
            <a:pPr algn="l">
              <a:lnSpc>
                <a:spcPts val="2520"/>
              </a:lnSpc>
            </a:pPr>
          </a:p>
          <a:p>
            <a:pPr algn="l">
              <a:lnSpc>
                <a:spcPts val="4680"/>
              </a:lnSpc>
            </a:pPr>
            <a:r>
              <a:rPr lang="en-US" b="true" sz="39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Team Number:</a:t>
            </a:r>
            <a:r>
              <a:rPr lang="en-US" sz="3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7</a:t>
            </a:r>
          </a:p>
          <a:p>
            <a:pPr algn="l">
              <a:lnSpc>
                <a:spcPts val="2520"/>
              </a:lnSpc>
            </a:pPr>
          </a:p>
          <a:p>
            <a:pPr algn="l">
              <a:lnSpc>
                <a:spcPts val="4680"/>
              </a:lnSpc>
            </a:pPr>
            <a:r>
              <a:rPr lang="en-US" b="true" sz="39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Domain Bucket/Name: </a:t>
            </a:r>
            <a:r>
              <a:rPr lang="en-US" sz="3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  </a:t>
            </a:r>
          </a:p>
          <a:p>
            <a:pPr algn="l">
              <a:lnSpc>
                <a:spcPts val="2520"/>
              </a:lnSpc>
            </a:pPr>
          </a:p>
          <a:p>
            <a:pPr algn="l">
              <a:lnSpc>
                <a:spcPts val="4320"/>
              </a:lnSpc>
            </a:pPr>
            <a:r>
              <a:rPr lang="en-US" b="true" sz="36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Team Members: 	</a:t>
            </a: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Karthik Kolohal (21BD1A1225)</a:t>
            </a:r>
          </a:p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Abhinav Vengala (21BD1A1262)</a:t>
            </a:r>
          </a:p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Kapardhi Kannekanti (21BD1A1224)</a:t>
            </a:r>
          </a:p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Karthikeya V (21BD1A1264)</a:t>
            </a:r>
          </a:p>
          <a:p>
            <a:pPr algn="l">
              <a:lnSpc>
                <a:spcPts val="2520"/>
              </a:lnSpc>
            </a:pPr>
          </a:p>
          <a:p>
            <a:pPr algn="l">
              <a:lnSpc>
                <a:spcPts val="252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52625" y="1000143"/>
            <a:ext cx="15382750" cy="1631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b="true" sz="63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98950" y="2895599"/>
            <a:ext cx="16509100" cy="6332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975" indent="-280988" lvl="1">
              <a:lnSpc>
                <a:spcPts val="4140"/>
              </a:lnSpc>
              <a:buFont typeface="Arial"/>
              <a:buChar char="•"/>
            </a:pPr>
            <a:r>
              <a:rPr lang="en-US" sz="30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Quicksearch is a web application that uses AI to provide real-time summaries of articles based on user queries while enabling multilingual support in English, Telugu, Hindi, and Kannada.</a:t>
            </a:r>
          </a:p>
          <a:p>
            <a:pPr algn="l" marL="561975" indent="-280988" lvl="1">
              <a:lnSpc>
                <a:spcPts val="4140"/>
              </a:lnSpc>
              <a:buFont typeface="Arial"/>
              <a:buChar char="•"/>
            </a:pPr>
            <a:r>
              <a:rPr lang="en-US" sz="30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utilizes advanced natural language processing techniques, including Google APIs, YAKE for keyword extraction, and Fine-Tuned LLM models, to retrieve and summarize the most relevant content.</a:t>
            </a:r>
          </a:p>
          <a:p>
            <a:pPr algn="l" marL="561975" indent="-280988" lvl="1">
              <a:lnSpc>
                <a:spcPts val="4140"/>
              </a:lnSpc>
              <a:buFont typeface="Arial"/>
              <a:buChar char="•"/>
            </a:pPr>
            <a:r>
              <a:rPr lang="en-US" sz="30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platform incorporates Retrieval-Augmented Generation (RAG) to enhance user experience by allowing follow-up question answering for deeper exploration of topics.</a:t>
            </a:r>
          </a:p>
          <a:p>
            <a:pPr algn="l" marL="561975" indent="-280988" lvl="1">
              <a:lnSpc>
                <a:spcPts val="4140"/>
              </a:lnSpc>
              <a:buFont typeface="Arial"/>
              <a:buChar char="•"/>
            </a:pPr>
            <a:r>
              <a:rPr lang="en-US" sz="30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Streamlit-based frontend delivers a dynamic, user-friendly interface, making Quicksearch intuitive for users to interact with.</a:t>
            </a:r>
          </a:p>
          <a:p>
            <a:pPr algn="l" marL="561975" indent="-280988" lvl="1">
              <a:lnSpc>
                <a:spcPts val="4140"/>
              </a:lnSpc>
              <a:buFont typeface="Arial"/>
              <a:buChar char="•"/>
            </a:pPr>
            <a:r>
              <a:rPr lang="en-US" sz="30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project is designed to help users save time and gain concise, insightful information without navigating through extensive content, providing significant value to researchers, professionals, and the general public.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52625" y="949725"/>
            <a:ext cx="15382750" cy="148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b="true" sz="63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Key Features of Quicksearch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6350" y="3529363"/>
            <a:ext cx="16155300" cy="5223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	</a:t>
            </a:r>
            <a:r>
              <a:rPr lang="en-US" b="true" sz="255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Real-Time Summarization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Provides AI-driven, concise summaries of real-time articles tailored to user queries.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	</a:t>
            </a:r>
            <a:r>
              <a:rPr lang="en-US" b="true" sz="255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Multilingual Support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Allows users to input queries and receive summaries in multiple languages, including English, Telugu, Hindi, and Kannada.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	</a:t>
            </a:r>
            <a:r>
              <a:rPr lang="en-US" b="true" sz="255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Advanced Natural Language Processing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Employs LLM models GPT models and YAKE for keyword extraction to generate relevant and accurate summaries.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	</a:t>
            </a:r>
            <a:r>
              <a:rPr lang="en-US" b="true" sz="255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Retrieval-Augmented Generation (RAG)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Supports follow-up question answering based on summarized content, enabling deeper exploration of topics.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	</a:t>
            </a:r>
            <a:r>
              <a:rPr lang="en-US" b="true" sz="255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Keyword-Based Recommendations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Extracts meaningful keywords from articles and suggests personalized, related content for further exploration.</a:t>
            </a:r>
          </a:p>
          <a:p>
            <a:pPr algn="l">
              <a:lnSpc>
                <a:spcPts val="2897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52625" y="1354950"/>
            <a:ext cx="15382750" cy="1371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b="true" sz="6300" spc="58">
                <a:solidFill>
                  <a:srgbClr val="000000"/>
                </a:solidFill>
                <a:latin typeface="TT Rounds Condensed Bold"/>
                <a:ea typeface="TT Rounds Condensed Bold"/>
                <a:cs typeface="TT Rounds Condensed Bold"/>
                <a:sym typeface="TT Rounds Condensed Bold"/>
              </a:rPr>
              <a:t>Software Requirements Specifications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63025" y="3600972"/>
            <a:ext cx="6624750" cy="606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5810" indent="-382905" lvl="1">
              <a:lnSpc>
                <a:spcPts val="4967"/>
              </a:lnSpc>
              <a:buAutoNum type="arabicPeriod" startAt="1"/>
            </a:pPr>
            <a:r>
              <a:rPr lang="en-US" b="true" sz="36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Functional Requirements</a:t>
            </a:r>
          </a:p>
          <a:p>
            <a:pPr algn="l" marL="412432" indent="-206216" lvl="1">
              <a:lnSpc>
                <a:spcPts val="3726"/>
              </a:lnSpc>
              <a:buFont typeface="Arial"/>
              <a:buChar char="•"/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Multilingual Input Handling</a:t>
            </a:r>
          </a:p>
          <a:p>
            <a:pPr algn="l" marL="412432" indent="-206216" lvl="1">
              <a:lnSpc>
                <a:spcPts val="3726"/>
              </a:lnSpc>
              <a:buFont typeface="Arial"/>
              <a:buChar char="•"/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Real-Time Article Retrieval</a:t>
            </a:r>
          </a:p>
          <a:p>
            <a:pPr algn="l" marL="412432" indent="-206216" lvl="1">
              <a:lnSpc>
                <a:spcPts val="3726"/>
              </a:lnSpc>
              <a:buFont typeface="Arial"/>
              <a:buChar char="•"/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 Generation</a:t>
            </a:r>
          </a:p>
          <a:p>
            <a:pPr algn="l" marL="412432" indent="-206216" lvl="1">
              <a:lnSpc>
                <a:spcPts val="3726"/>
              </a:lnSpc>
              <a:buFont typeface="Arial"/>
              <a:buChar char="•"/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Keyword-Based Recommendations</a:t>
            </a:r>
          </a:p>
          <a:p>
            <a:pPr algn="l" marL="412432" indent="-206216" lvl="1">
              <a:lnSpc>
                <a:spcPts val="3726"/>
              </a:lnSpc>
              <a:buFont typeface="Arial"/>
              <a:buChar char="•"/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Interactive UI with Question-Answering Tabs</a:t>
            </a:r>
          </a:p>
          <a:p>
            <a:pPr algn="l" marL="320781" indent="-160390" lvl="1">
              <a:lnSpc>
                <a:spcPts val="252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360075" y="3462148"/>
            <a:ext cx="7464900" cy="3023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7"/>
              </a:lnSpc>
            </a:pPr>
            <a:r>
              <a:rPr lang="en-US" b="true" sz="36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2. Non-Functional Requirements</a:t>
            </a:r>
          </a:p>
          <a:p>
            <a:pPr algn="l" marL="545782" indent="-272891" lvl="1">
              <a:lnSpc>
                <a:spcPts val="3726"/>
              </a:lnSpc>
              <a:buFont typeface="Arial"/>
              <a:buChar char="•"/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</a:t>
            </a:r>
          </a:p>
          <a:p>
            <a:pPr algn="l" marL="545782" indent="-272891" lvl="1">
              <a:lnSpc>
                <a:spcPts val="3726"/>
              </a:lnSpc>
              <a:buFont typeface="Arial"/>
              <a:buChar char="•"/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Usability</a:t>
            </a:r>
          </a:p>
          <a:p>
            <a:pPr algn="l" marL="545782" indent="-272891" lvl="1">
              <a:lnSpc>
                <a:spcPts val="3726"/>
              </a:lnSpc>
              <a:buFont typeface="Arial"/>
              <a:buChar char="•"/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Reliability</a:t>
            </a:r>
          </a:p>
          <a:p>
            <a:pPr algn="l" marL="545554" indent="-272777" lvl="1">
              <a:lnSpc>
                <a:spcPts val="3726"/>
              </a:lnSpc>
              <a:buFont typeface="Arial"/>
              <a:buChar char="•"/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Compatibility</a:t>
            </a:r>
          </a:p>
          <a:p>
            <a:pPr algn="l" marL="545782" indent="-272891" lvl="1">
              <a:lnSpc>
                <a:spcPts val="3726"/>
              </a:lnSpc>
              <a:buFont typeface="Arial"/>
              <a:buChar char="•"/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Scalability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52625" y="1354950"/>
            <a:ext cx="15382750" cy="137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b="true" sz="6300" spc="58">
                <a:solidFill>
                  <a:srgbClr val="000000"/>
                </a:solidFill>
                <a:latin typeface="TT Rounds Condensed Bold"/>
                <a:ea typeface="TT Rounds Condensed Bold"/>
                <a:cs typeface="TT Rounds Condensed Bold"/>
                <a:sym typeface="TT Rounds Condensed Bold"/>
              </a:rPr>
              <a:t>Software Requirements Specifications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63025" y="2941150"/>
            <a:ext cx="7464900" cy="709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4"/>
              </a:lnSpc>
            </a:pPr>
            <a:r>
              <a:rPr lang="en-US" b="true" sz="375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3. System Requirements</a:t>
            </a:r>
          </a:p>
          <a:p>
            <a:pPr algn="l">
              <a:lnSpc>
                <a:spcPts val="3726"/>
              </a:lnSpc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</a:t>
            </a: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Operating System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Windows, macOS, or Linux</a:t>
            </a:r>
          </a:p>
          <a:p>
            <a:pPr algn="l">
              <a:lnSpc>
                <a:spcPts val="3726"/>
              </a:lnSpc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</a:t>
            </a: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Processor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Intel Core i5 or equivalent</a:t>
            </a:r>
          </a:p>
          <a:p>
            <a:pPr algn="l">
              <a:lnSpc>
                <a:spcPts val="3726"/>
              </a:lnSpc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</a:t>
            </a: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RAM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8GB DDR4 or higher</a:t>
            </a:r>
          </a:p>
          <a:p>
            <a:pPr algn="l">
              <a:lnSpc>
                <a:spcPts val="3726"/>
              </a:lnSpc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</a:t>
            </a: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Storage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256GB SSD or more</a:t>
            </a:r>
          </a:p>
          <a:p>
            <a:pPr algn="l">
              <a:lnSpc>
                <a:spcPts val="3726"/>
              </a:lnSpc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</a:t>
            </a: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Browser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Chrome, Firefox, or Edge</a:t>
            </a:r>
          </a:p>
          <a:p>
            <a:pPr algn="l">
              <a:lnSpc>
                <a:spcPts val="3726"/>
              </a:lnSpc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</a:t>
            </a: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Internet Connection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Minimum 2 Mbps</a:t>
            </a:r>
          </a:p>
          <a:p>
            <a:pPr algn="l">
              <a:lnSpc>
                <a:spcPts val="3726"/>
              </a:lnSpc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</a:t>
            </a: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Display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Full HD Display</a:t>
            </a:r>
          </a:p>
          <a:p>
            <a:pPr algn="l">
              <a:lnSpc>
                <a:spcPts val="2897"/>
              </a:lnSpc>
            </a:pP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360075" y="2996400"/>
            <a:ext cx="8710950" cy="4471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7"/>
              </a:lnSpc>
            </a:pPr>
            <a:r>
              <a:rPr lang="en-US" b="true" sz="36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4. User Interface Requirements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Search Input Field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Summary Display with Related Recommendations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Question-Answering Tabs</a:t>
            </a:r>
          </a:p>
          <a:p>
            <a:pPr algn="l">
              <a:lnSpc>
                <a:spcPts val="3519"/>
              </a:lnSpc>
            </a:pPr>
            <a:r>
              <a:rPr lang="en-US" sz="255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Customizable Summary Length Options</a:t>
            </a:r>
          </a:p>
          <a:p>
            <a:pPr algn="l">
              <a:lnSpc>
                <a:spcPts val="4967"/>
              </a:lnSpc>
            </a:pPr>
            <a:r>
              <a:rPr lang="en-US" b="true" sz="36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5. Development Environment</a:t>
            </a:r>
          </a:p>
          <a:p>
            <a:pPr algn="l">
              <a:lnSpc>
                <a:spcPts val="3726"/>
              </a:lnSpc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</a:t>
            </a: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IDE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VS Code</a:t>
            </a:r>
          </a:p>
          <a:p>
            <a:pPr algn="l">
              <a:lnSpc>
                <a:spcPts val="3726"/>
              </a:lnSpc>
            </a:pP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•	</a:t>
            </a: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Dependencies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Streamlit, Hugging Face, YAKE, FAISS, NLTK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52625" y="773063"/>
            <a:ext cx="15382750" cy="1485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b="true" sz="630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Literature Survey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6350" y="2230954"/>
            <a:ext cx="16155300" cy="6949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975" indent="-280988" lvl="1">
              <a:lnSpc>
                <a:spcPts val="4140"/>
              </a:lnSpc>
              <a:buFont typeface="Arial"/>
              <a:buChar char="•"/>
            </a:pPr>
            <a:r>
              <a:rPr lang="en-US" b="true" sz="30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Real-Time Article Summarization Techniques</a:t>
            </a:r>
          </a:p>
          <a:p>
            <a:pPr algn="l" marL="505778" indent="-252889" lvl="1">
              <a:lnSpc>
                <a:spcPts val="3726"/>
              </a:lnSpc>
            </a:pP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Nenkova and McKeown (2011):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Explored extractive and abstractive text summarization methods foundational to applications like Quicksearch. Their work focused on condensing lengthy user-generated content while retaining key information, forming the basis for summarization models used in Quicksearch.</a:t>
            </a:r>
          </a:p>
          <a:p>
            <a:pPr algn="l" marL="393382" indent="-196691" lvl="1">
              <a:lnSpc>
                <a:spcPts val="2897"/>
              </a:lnSpc>
            </a:pPr>
          </a:p>
          <a:p>
            <a:pPr algn="l" marL="561975" indent="-280988" lvl="1">
              <a:lnSpc>
                <a:spcPts val="4140"/>
              </a:lnSpc>
              <a:buFont typeface="Arial"/>
              <a:buChar char="•"/>
            </a:pPr>
            <a:r>
              <a:rPr lang="en-US" b="true" sz="30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Advanced Transformer Models for Summarization</a:t>
            </a:r>
          </a:p>
          <a:p>
            <a:pPr algn="l" marL="505778" indent="-252889" lvl="1">
              <a:lnSpc>
                <a:spcPts val="3726"/>
              </a:lnSpc>
            </a:pP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Liu and Lapata (2019):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Introduced transformer-based models that advanced the quality and relevance of text summarization. Their ability to handle extensive datasets inspired the integration of modern NLP frameworks in Quicksearch for accurate, real-time summaries.</a:t>
            </a:r>
          </a:p>
          <a:p>
            <a:pPr algn="l" marL="393382" indent="-196691" lvl="1">
              <a:lnSpc>
                <a:spcPts val="2897"/>
              </a:lnSpc>
            </a:pPr>
          </a:p>
          <a:p>
            <a:pPr algn="l" marL="561975" indent="-280988" lvl="1">
              <a:lnSpc>
                <a:spcPts val="4140"/>
              </a:lnSpc>
              <a:buFont typeface="Arial"/>
              <a:buChar char="•"/>
            </a:pPr>
            <a:r>
              <a:rPr lang="en-US" b="true" sz="30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Retrieval-Augmented Generation (RAG) for Question Answering</a:t>
            </a:r>
          </a:p>
          <a:p>
            <a:pPr algn="l" marL="505778" indent="-252889" lvl="1">
              <a:lnSpc>
                <a:spcPts val="3726"/>
              </a:lnSpc>
            </a:pPr>
            <a:r>
              <a:rPr lang="en-US" b="true" sz="2700">
                <a:solidFill>
                  <a:srgbClr val="0E0E0E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Lewis et al. (2020):</a:t>
            </a:r>
            <a:r>
              <a:rPr lang="en-US" sz="2700">
                <a:solidFill>
                  <a:srgbClr val="0E0E0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Proposed the RAG framework, combining transformers and retrieval techniques for real-time question answering. This methodology directly aligns with Quicksearch’s feature of answering queries based on summarized content.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78969" y="1355410"/>
            <a:ext cx="9994794" cy="8931590"/>
          </a:xfrm>
          <a:custGeom>
            <a:avLst/>
            <a:gdLst/>
            <a:ahLst/>
            <a:cxnLst/>
            <a:rect r="r" b="b" t="t" l="l"/>
            <a:pathLst>
              <a:path h="8931590" w="9994794">
                <a:moveTo>
                  <a:pt x="0" y="0"/>
                </a:moveTo>
                <a:lnTo>
                  <a:pt x="9994794" y="0"/>
                </a:lnTo>
                <a:lnTo>
                  <a:pt x="9994794" y="8931590"/>
                </a:lnTo>
                <a:lnTo>
                  <a:pt x="0" y="89315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04" t="-3454" r="-2806" b="-107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81225" y="869635"/>
            <a:ext cx="15382750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</a:pPr>
            <a:r>
              <a:rPr lang="en-US" b="true" sz="6300" spc="58">
                <a:solidFill>
                  <a:srgbClr val="000000"/>
                </a:solidFill>
                <a:latin typeface="TT Rounds Condensed Bold"/>
                <a:ea typeface="TT Rounds Condensed Bold"/>
                <a:cs typeface="TT Rounds Condensed Bold"/>
                <a:sym typeface="TT Rounds Condensed Bold"/>
              </a:rPr>
              <a:t>Architecture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22007" y="441225"/>
            <a:ext cx="15043986" cy="9404551"/>
          </a:xfrm>
          <a:custGeom>
            <a:avLst/>
            <a:gdLst/>
            <a:ahLst/>
            <a:cxnLst/>
            <a:rect r="r" b="b" t="t" l="l"/>
            <a:pathLst>
              <a:path h="9404551" w="15043986">
                <a:moveTo>
                  <a:pt x="0" y="0"/>
                </a:moveTo>
                <a:lnTo>
                  <a:pt x="15043986" y="0"/>
                </a:lnTo>
                <a:lnTo>
                  <a:pt x="15043986" y="9404551"/>
                </a:lnTo>
                <a:lnTo>
                  <a:pt x="0" y="94045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DAGbTeEdqZU</dc:identifier>
  <dcterms:modified xsi:type="dcterms:W3CDTF">2011-08-01T06:04:30Z</dcterms:modified>
  <cp:revision>1</cp:revision>
  <dc:title>Copy of IOMP PPT Final.pptx</dc:title>
</cp:coreProperties>
</file>

<file path=docProps/thumbnail.jpeg>
</file>